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5"/>
    <p:sldMasterId id="2147483679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Roboto Slab Light"/>
      <p:regular r:id="rId10"/>
      <p:bold r:id="rId11"/>
    </p:embeddedFont>
    <p:embeddedFont>
      <p:font typeface="Oswald Medium"/>
      <p:regular r:id="rId12"/>
      <p:bold r:id="rId13"/>
    </p:embeddedFont>
    <p:embeddedFont>
      <p:font typeface="Hind Vadodara"/>
      <p:regular r:id="rId14"/>
      <p:bold r:id="rId15"/>
    </p:embeddedFont>
    <p:embeddedFont>
      <p:font typeface="Fira Sans Extra Condensed Medium"/>
      <p:regular r:id="rId16"/>
      <p:bold r:id="rId17"/>
      <p:italic r:id="rId18"/>
      <p:boldItalic r:id="rId19"/>
    </p:embeddedFont>
    <p:embeddedFont>
      <p:font typeface="Hind Vadodara Light"/>
      <p:regular r:id="rId20"/>
      <p:bold r:id="rId21"/>
    </p:embeddedFont>
    <p:embeddedFont>
      <p:font typeface="Hind Vadodara Medium"/>
      <p:regular r:id="rId22"/>
      <p:bold r:id="rId23"/>
    </p:embeddedFont>
    <p:embeddedFont>
      <p:font typeface="Jockey On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8877A47-9ED7-48A3-8AD8-CB878E253C58}">
  <a:tblStyle styleId="{18877A47-9ED7-48A3-8AD8-CB878E253C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indVadodaraLight-regular.fntdata"/><Relationship Id="rId11" Type="http://schemas.openxmlformats.org/officeDocument/2006/relationships/font" Target="fonts/RobotoSlabLight-bold.fntdata"/><Relationship Id="rId22" Type="http://schemas.openxmlformats.org/officeDocument/2006/relationships/font" Target="fonts/HindVadodaraMedium-regular.fntdata"/><Relationship Id="rId10" Type="http://schemas.openxmlformats.org/officeDocument/2006/relationships/font" Target="fonts/RobotoSlabLight-regular.fntdata"/><Relationship Id="rId21" Type="http://schemas.openxmlformats.org/officeDocument/2006/relationships/font" Target="fonts/HindVadodaraLight-bold.fntdata"/><Relationship Id="rId13" Type="http://schemas.openxmlformats.org/officeDocument/2006/relationships/font" Target="fonts/OswaldMedium-bold.fntdata"/><Relationship Id="rId24" Type="http://schemas.openxmlformats.org/officeDocument/2006/relationships/font" Target="fonts/JockeyOne-regular.fntdata"/><Relationship Id="rId12" Type="http://schemas.openxmlformats.org/officeDocument/2006/relationships/font" Target="fonts/OswaldMedium-regular.fntdata"/><Relationship Id="rId23" Type="http://schemas.openxmlformats.org/officeDocument/2006/relationships/font" Target="fonts/HindVadodara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HindVadodara-bold.fntdata"/><Relationship Id="rId14" Type="http://schemas.openxmlformats.org/officeDocument/2006/relationships/font" Target="fonts/HindVadodara-regular.fntdata"/><Relationship Id="rId17" Type="http://schemas.openxmlformats.org/officeDocument/2006/relationships/font" Target="fonts/FiraSansExtraCondensedMedium-bold.fntdata"/><Relationship Id="rId16" Type="http://schemas.openxmlformats.org/officeDocument/2006/relationships/font" Target="fonts/FiraSansExtraCondensedMedium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FiraSansExtraCondensedMedium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FiraSansExtraCondensedMedium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218fc448c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218fc448c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218fc448c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218fc448c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OPEN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2914602" y="2467315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type="ctrTitle"/>
          </p:nvPr>
        </p:nvSpPr>
        <p:spPr>
          <a:xfrm>
            <a:off x="2880680" y="587656"/>
            <a:ext cx="6404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ckey One"/>
              <a:buNone/>
              <a:defRPr sz="6000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280643" y="822405"/>
            <a:ext cx="182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hasCustomPrompt="1" idx="2" type="title"/>
          </p:nvPr>
        </p:nvSpPr>
        <p:spPr>
          <a:xfrm>
            <a:off x="2079894" y="779388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/>
          <p:nvPr>
            <p:ph idx="3" type="ctrTitle"/>
          </p:nvPr>
        </p:nvSpPr>
        <p:spPr>
          <a:xfrm>
            <a:off x="3850922" y="1730580"/>
            <a:ext cx="3565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hasCustomPrompt="1" idx="4" type="title"/>
          </p:nvPr>
        </p:nvSpPr>
        <p:spPr>
          <a:xfrm>
            <a:off x="2640827" y="1673996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/>
          <p:nvPr>
            <p:ph idx="5" type="ctrTitle"/>
          </p:nvPr>
        </p:nvSpPr>
        <p:spPr>
          <a:xfrm>
            <a:off x="4351279" y="2581531"/>
            <a:ext cx="182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hasCustomPrompt="1" idx="6" type="title"/>
          </p:nvPr>
        </p:nvSpPr>
        <p:spPr>
          <a:xfrm>
            <a:off x="3125560" y="2555313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5"/>
          <p:cNvSpPr txBox="1"/>
          <p:nvPr>
            <p:ph idx="7" type="ctrTitle"/>
          </p:nvPr>
        </p:nvSpPr>
        <p:spPr>
          <a:xfrm>
            <a:off x="4897903" y="3484239"/>
            <a:ext cx="34275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hasCustomPrompt="1" idx="8" type="title"/>
          </p:nvPr>
        </p:nvSpPr>
        <p:spPr>
          <a:xfrm>
            <a:off x="3686494" y="3423340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/>
          <p:nvPr>
            <p:ph idx="9" type="ctrTitle"/>
          </p:nvPr>
        </p:nvSpPr>
        <p:spPr>
          <a:xfrm>
            <a:off x="601931" y="4267871"/>
            <a:ext cx="2774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3292825" y="1221276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3" type="subTitle"/>
          </p:nvPr>
        </p:nvSpPr>
        <p:spPr>
          <a:xfrm>
            <a:off x="3850922" y="2098177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4" type="subTitle"/>
          </p:nvPr>
        </p:nvSpPr>
        <p:spPr>
          <a:xfrm>
            <a:off x="4351279" y="2981757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5" type="subTitle"/>
          </p:nvPr>
        </p:nvSpPr>
        <p:spPr>
          <a:xfrm>
            <a:off x="4897903" y="3855281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subTitle"/>
          </p:nvPr>
        </p:nvSpPr>
        <p:spPr>
          <a:xfrm flipH="1">
            <a:off x="2412438" y="2449550"/>
            <a:ext cx="4319100" cy="13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2363413" y="1732574"/>
            <a:ext cx="44706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ctrTitle"/>
          </p:nvPr>
        </p:nvSpPr>
        <p:spPr>
          <a:xfrm>
            <a:off x="1713076" y="1751425"/>
            <a:ext cx="28755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687150" y="1532875"/>
            <a:ext cx="411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TITLE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ctrTitle"/>
          </p:nvPr>
        </p:nvSpPr>
        <p:spPr>
          <a:xfrm>
            <a:off x="5185650" y="1846522"/>
            <a:ext cx="2660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3982673" y="2539125"/>
            <a:ext cx="386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ITLE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ctrTitle"/>
          </p:nvPr>
        </p:nvSpPr>
        <p:spPr>
          <a:xfrm>
            <a:off x="6111202" y="536016"/>
            <a:ext cx="1396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5712652" y="972853"/>
            <a:ext cx="2193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2321191" y="3818131"/>
            <a:ext cx="2193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3" type="ctrTitle"/>
          </p:nvPr>
        </p:nvSpPr>
        <p:spPr>
          <a:xfrm>
            <a:off x="2719741" y="3381294"/>
            <a:ext cx="1396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9"/>
          <p:cNvSpPr txBox="1"/>
          <p:nvPr>
            <p:ph idx="4"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ctrTitle"/>
          </p:nvPr>
        </p:nvSpPr>
        <p:spPr>
          <a:xfrm>
            <a:off x="1244725" y="1480497"/>
            <a:ext cx="24456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20"/>
          <p:cNvSpPr txBox="1"/>
          <p:nvPr>
            <p:ph idx="1" type="subTitle"/>
          </p:nvPr>
        </p:nvSpPr>
        <p:spPr>
          <a:xfrm>
            <a:off x="1487723" y="1764442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2" type="ctrTitle"/>
          </p:nvPr>
        </p:nvSpPr>
        <p:spPr>
          <a:xfrm>
            <a:off x="3639605" y="1480497"/>
            <a:ext cx="26268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" name="Google Shape;89;p20"/>
          <p:cNvSpPr txBox="1"/>
          <p:nvPr>
            <p:ph idx="3" type="subTitle"/>
          </p:nvPr>
        </p:nvSpPr>
        <p:spPr>
          <a:xfrm>
            <a:off x="3973198" y="1764442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4" type="ctrTitle"/>
          </p:nvPr>
        </p:nvSpPr>
        <p:spPr>
          <a:xfrm>
            <a:off x="6080446" y="1480497"/>
            <a:ext cx="26268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20"/>
          <p:cNvSpPr txBox="1"/>
          <p:nvPr>
            <p:ph idx="5" type="subTitle"/>
          </p:nvPr>
        </p:nvSpPr>
        <p:spPr>
          <a:xfrm>
            <a:off x="6414036" y="1764442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6" type="ctrTitle"/>
          </p:nvPr>
        </p:nvSpPr>
        <p:spPr>
          <a:xfrm>
            <a:off x="1244725" y="3419972"/>
            <a:ext cx="24456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20"/>
          <p:cNvSpPr txBox="1"/>
          <p:nvPr>
            <p:ph idx="7" type="subTitle"/>
          </p:nvPr>
        </p:nvSpPr>
        <p:spPr>
          <a:xfrm>
            <a:off x="1487723" y="3703917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8" type="ctrTitle"/>
          </p:nvPr>
        </p:nvSpPr>
        <p:spPr>
          <a:xfrm>
            <a:off x="3639605" y="3419972"/>
            <a:ext cx="26268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" name="Google Shape;95;p20"/>
          <p:cNvSpPr txBox="1"/>
          <p:nvPr>
            <p:ph idx="9" type="subTitle"/>
          </p:nvPr>
        </p:nvSpPr>
        <p:spPr>
          <a:xfrm>
            <a:off x="3973198" y="3703917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3" type="ctrTitle"/>
          </p:nvPr>
        </p:nvSpPr>
        <p:spPr>
          <a:xfrm>
            <a:off x="6080446" y="3419972"/>
            <a:ext cx="26268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" name="Google Shape;97;p20"/>
          <p:cNvSpPr txBox="1"/>
          <p:nvPr>
            <p:ph idx="14" type="subTitle"/>
          </p:nvPr>
        </p:nvSpPr>
        <p:spPr>
          <a:xfrm>
            <a:off x="6414036" y="3703917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5"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TEXT ">
  <p:cSld name="TITLE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-177087" y="1019668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1" name="Google Shape;101;p21"/>
          <p:cNvSpPr txBox="1"/>
          <p:nvPr>
            <p:ph idx="2" type="subTitle"/>
          </p:nvPr>
        </p:nvSpPr>
        <p:spPr>
          <a:xfrm>
            <a:off x="2811450" y="2023993"/>
            <a:ext cx="22905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3724588" y="3198960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3" name="Google Shape;103;p21"/>
          <p:cNvSpPr txBox="1"/>
          <p:nvPr>
            <p:ph hasCustomPrompt="1" type="title"/>
          </p:nvPr>
        </p:nvSpPr>
        <p:spPr>
          <a:xfrm>
            <a:off x="2474350" y="1189350"/>
            <a:ext cx="32652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4" name="Google Shape;104;p21"/>
          <p:cNvSpPr txBox="1"/>
          <p:nvPr>
            <p:ph hasCustomPrompt="1" idx="4" type="title"/>
          </p:nvPr>
        </p:nvSpPr>
        <p:spPr>
          <a:xfrm>
            <a:off x="4274925" y="2327125"/>
            <a:ext cx="32652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5" name="Google Shape;105;p21"/>
          <p:cNvSpPr txBox="1"/>
          <p:nvPr>
            <p:ph hasCustomPrompt="1" idx="5" type="title"/>
          </p:nvPr>
        </p:nvSpPr>
        <p:spPr>
          <a:xfrm>
            <a:off x="601850" y="180600"/>
            <a:ext cx="32652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TITLE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ctrTitle"/>
          </p:nvPr>
        </p:nvSpPr>
        <p:spPr>
          <a:xfrm>
            <a:off x="2344425" y="835793"/>
            <a:ext cx="1623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" type="subTitle"/>
          </p:nvPr>
        </p:nvSpPr>
        <p:spPr>
          <a:xfrm>
            <a:off x="2433469" y="1365500"/>
            <a:ext cx="1445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2" type="ctrTitle"/>
          </p:nvPr>
        </p:nvSpPr>
        <p:spPr>
          <a:xfrm>
            <a:off x="2328700" y="2767275"/>
            <a:ext cx="165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3" type="subTitle"/>
          </p:nvPr>
        </p:nvSpPr>
        <p:spPr>
          <a:xfrm>
            <a:off x="2433469" y="3312188"/>
            <a:ext cx="1445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4" type="ctrTitle"/>
          </p:nvPr>
        </p:nvSpPr>
        <p:spPr>
          <a:xfrm>
            <a:off x="6290249" y="844350"/>
            <a:ext cx="165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5" type="subTitle"/>
          </p:nvPr>
        </p:nvSpPr>
        <p:spPr>
          <a:xfrm>
            <a:off x="6306131" y="1365500"/>
            <a:ext cx="1623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6" type="ctrTitle"/>
          </p:nvPr>
        </p:nvSpPr>
        <p:spPr>
          <a:xfrm>
            <a:off x="6306130" y="2767263"/>
            <a:ext cx="1623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7" type="subTitle"/>
          </p:nvPr>
        </p:nvSpPr>
        <p:spPr>
          <a:xfrm>
            <a:off x="6306131" y="3312188"/>
            <a:ext cx="1623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8"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WESOME WORDS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2433025" y="682650"/>
            <a:ext cx="4278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ctrTitle"/>
          </p:nvPr>
        </p:nvSpPr>
        <p:spPr>
          <a:xfrm>
            <a:off x="609681" y="4225587"/>
            <a:ext cx="2805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25"/>
          <p:cNvSpPr txBox="1"/>
          <p:nvPr>
            <p:ph idx="1" type="subTitle"/>
          </p:nvPr>
        </p:nvSpPr>
        <p:spPr>
          <a:xfrm>
            <a:off x="609681" y="3104875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2" type="ctrTitle"/>
          </p:nvPr>
        </p:nvSpPr>
        <p:spPr>
          <a:xfrm>
            <a:off x="5906670" y="359063"/>
            <a:ext cx="2626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" name="Google Shape;124;p25"/>
          <p:cNvSpPr txBox="1"/>
          <p:nvPr>
            <p:ph idx="3" type="subTitle"/>
          </p:nvPr>
        </p:nvSpPr>
        <p:spPr>
          <a:xfrm>
            <a:off x="6573870" y="958638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ctrTitle"/>
          </p:nvPr>
        </p:nvSpPr>
        <p:spPr>
          <a:xfrm>
            <a:off x="3657050" y="3446126"/>
            <a:ext cx="182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26"/>
          <p:cNvSpPr txBox="1"/>
          <p:nvPr>
            <p:ph hasCustomPrompt="1" idx="2" type="title"/>
          </p:nvPr>
        </p:nvSpPr>
        <p:spPr>
          <a:xfrm>
            <a:off x="4009550" y="2695838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6"/>
          <p:cNvSpPr txBox="1"/>
          <p:nvPr>
            <p:ph idx="1" type="subTitle"/>
          </p:nvPr>
        </p:nvSpPr>
        <p:spPr>
          <a:xfrm>
            <a:off x="3435650" y="3909500"/>
            <a:ext cx="2271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DESIGN 1">
  <p:cSld name="TITLE_1_1_1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2637600" y="708175"/>
            <a:ext cx="33366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27"/>
          <p:cNvSpPr txBox="1"/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ITLE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idx="1" type="subTitle"/>
          </p:nvPr>
        </p:nvSpPr>
        <p:spPr>
          <a:xfrm flipH="1">
            <a:off x="2052025" y="782563"/>
            <a:ext cx="19833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28"/>
          <p:cNvSpPr txBox="1"/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2" type="subTitle"/>
          </p:nvPr>
        </p:nvSpPr>
        <p:spPr>
          <a:xfrm flipH="1">
            <a:off x="5691825" y="782563"/>
            <a:ext cx="19833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28"/>
          <p:cNvSpPr txBox="1"/>
          <p:nvPr>
            <p:ph idx="3" type="subTitle"/>
          </p:nvPr>
        </p:nvSpPr>
        <p:spPr>
          <a:xfrm flipH="1">
            <a:off x="2052025" y="3190063"/>
            <a:ext cx="19833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2">
  <p:cSld name="TITLE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ctrTitle"/>
          </p:nvPr>
        </p:nvSpPr>
        <p:spPr>
          <a:xfrm>
            <a:off x="5124601" y="1664025"/>
            <a:ext cx="27834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29"/>
          <p:cNvSpPr txBox="1"/>
          <p:nvPr>
            <p:ph idx="1" type="subTitle"/>
          </p:nvPr>
        </p:nvSpPr>
        <p:spPr>
          <a:xfrm>
            <a:off x="5234401" y="2057625"/>
            <a:ext cx="2673600" cy="10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29"/>
          <p:cNvSpPr txBox="1"/>
          <p:nvPr/>
        </p:nvSpPr>
        <p:spPr>
          <a:xfrm>
            <a:off x="4453201" y="3654216"/>
            <a:ext cx="34548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including icons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and infographics &amp; images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. </a:t>
            </a:r>
            <a:endParaRPr sz="1000">
              <a:solidFill>
                <a:schemeClr val="accent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rPr>
              <a:t>Please keep this slide for attribution.</a:t>
            </a:r>
            <a:endParaRPr b="1" sz="900">
              <a:solidFill>
                <a:schemeClr val="accen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">
  <p:cSld name="TITLE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2084400" y="1202725"/>
            <a:ext cx="5317500" cy="31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6">
    <p:bg>
      <p:bgPr>
        <a:noFill/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/>
          <p:nvPr/>
        </p:nvSpPr>
        <p:spPr>
          <a:xfrm>
            <a:off x="1019175" y="-219075"/>
            <a:ext cx="8639175" cy="5362737"/>
          </a:xfrm>
          <a:custGeom>
            <a:rect b="b" l="l" r="r" t="t"/>
            <a:pathLst>
              <a:path extrusionOk="0" h="227838" w="345567">
                <a:moveTo>
                  <a:pt x="0" y="1143"/>
                </a:moveTo>
                <a:lnTo>
                  <a:pt x="129921" y="227838"/>
                </a:lnTo>
                <a:lnTo>
                  <a:pt x="345567" y="227838"/>
                </a:lnTo>
                <a:lnTo>
                  <a:pt x="345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1" name="Google Shape;151;p33"/>
          <p:cNvSpPr txBox="1"/>
          <p:nvPr>
            <p:ph type="ctrTitle"/>
          </p:nvPr>
        </p:nvSpPr>
        <p:spPr>
          <a:xfrm>
            <a:off x="2935831" y="-105100"/>
            <a:ext cx="355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Hero or Villain?</a:t>
            </a:r>
            <a:endParaRPr/>
          </a:p>
        </p:txBody>
      </p:sp>
      <p:sp>
        <p:nvSpPr>
          <p:cNvPr id="152" name="Google Shape;152;p33"/>
          <p:cNvSpPr txBox="1"/>
          <p:nvPr>
            <p:ph idx="3" type="ctrTitle"/>
          </p:nvPr>
        </p:nvSpPr>
        <p:spPr>
          <a:xfrm>
            <a:off x="3573001" y="2357988"/>
            <a:ext cx="15045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images</a:t>
            </a:r>
            <a:endParaRPr/>
          </a:p>
        </p:txBody>
      </p:sp>
      <p:sp>
        <p:nvSpPr>
          <p:cNvPr id="153" name="Google Shape;153;p33"/>
          <p:cNvSpPr txBox="1"/>
          <p:nvPr>
            <p:ph idx="4" type="title"/>
          </p:nvPr>
        </p:nvSpPr>
        <p:spPr>
          <a:xfrm>
            <a:off x="2211151" y="1140788"/>
            <a:ext cx="844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02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54" name="Google Shape;154;p33"/>
          <p:cNvSpPr txBox="1"/>
          <p:nvPr>
            <p:ph idx="2" type="title"/>
          </p:nvPr>
        </p:nvSpPr>
        <p:spPr>
          <a:xfrm>
            <a:off x="1720319" y="-127912"/>
            <a:ext cx="1123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55" name="Google Shape;155;p33"/>
          <p:cNvSpPr txBox="1"/>
          <p:nvPr>
            <p:ph idx="5" type="ctrTitle"/>
          </p:nvPr>
        </p:nvSpPr>
        <p:spPr>
          <a:xfrm>
            <a:off x="3121620" y="1302338"/>
            <a:ext cx="4001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pieces of evidence </a:t>
            </a:r>
            <a:endParaRPr/>
          </a:p>
        </p:txBody>
      </p:sp>
      <p:sp>
        <p:nvSpPr>
          <p:cNvPr id="156" name="Google Shape;156;p33"/>
          <p:cNvSpPr txBox="1"/>
          <p:nvPr>
            <p:ph idx="6" type="title"/>
          </p:nvPr>
        </p:nvSpPr>
        <p:spPr>
          <a:xfrm>
            <a:off x="2809800" y="2308750"/>
            <a:ext cx="763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03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57" name="Google Shape;157;p33"/>
          <p:cNvSpPr txBox="1"/>
          <p:nvPr>
            <p:ph idx="7" type="ctrTitle"/>
          </p:nvPr>
        </p:nvSpPr>
        <p:spPr>
          <a:xfrm>
            <a:off x="4237349" y="3565500"/>
            <a:ext cx="4215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 A FLYER</a:t>
            </a:r>
            <a:endParaRPr/>
          </a:p>
        </p:txBody>
      </p:sp>
      <p:sp>
        <p:nvSpPr>
          <p:cNvPr id="158" name="Google Shape;158;p33"/>
          <p:cNvSpPr txBox="1"/>
          <p:nvPr>
            <p:ph idx="8" type="title"/>
          </p:nvPr>
        </p:nvSpPr>
        <p:spPr>
          <a:xfrm>
            <a:off x="3393148" y="3413625"/>
            <a:ext cx="844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04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2943679" y="375400"/>
            <a:ext cx="6251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accent3"/>
                </a:solidFill>
              </a:rPr>
              <a:t>Decide for yourself, was Andrew Jackson a Hero or Villain?  </a:t>
            </a:r>
            <a:r>
              <a:rPr b="1" lang="en" sz="1500">
                <a:solidFill>
                  <a:schemeClr val="accent3"/>
                </a:solidFill>
                <a:latin typeface="Hind Vadodara"/>
                <a:ea typeface="Hind Vadodara"/>
                <a:cs typeface="Hind Vadodara"/>
                <a:sym typeface="Hind Vadodara"/>
              </a:rPr>
              <a:t>Write your claim answering this question. Your claim must clearly take a position.</a:t>
            </a:r>
            <a:endParaRPr b="1" sz="1500">
              <a:solidFill>
                <a:schemeClr val="accent3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60" name="Google Shape;160;p33"/>
          <p:cNvSpPr txBox="1"/>
          <p:nvPr>
            <p:ph idx="13" type="subTitle"/>
          </p:nvPr>
        </p:nvSpPr>
        <p:spPr>
          <a:xfrm>
            <a:off x="3393150" y="2855638"/>
            <a:ext cx="60888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3 images that support your claim - look for images of Jackson or images that represent his policies and actions that demonstrate whether Jackson  was a hero or a villain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161" name="Google Shape;161;p33"/>
          <p:cNvSpPr txBox="1"/>
          <p:nvPr>
            <p:ph idx="14" type="subTitle"/>
          </p:nvPr>
        </p:nvSpPr>
        <p:spPr>
          <a:xfrm>
            <a:off x="3121625" y="1810325"/>
            <a:ext cx="58575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5 facts/evidence that support your claim (think indictments or accomplishments). These facts must come from the sources you viewed.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162" name="Google Shape;162;p33"/>
          <p:cNvSpPr txBox="1"/>
          <p:nvPr>
            <p:ph idx="15" type="subTitle"/>
          </p:nvPr>
        </p:nvSpPr>
        <p:spPr>
          <a:xfrm>
            <a:off x="4237350" y="4015350"/>
            <a:ext cx="4761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Pull of this together using Canva or Google Slides. Your work must be one single page/slide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163" name="Google Shape;163;p33"/>
          <p:cNvSpPr txBox="1"/>
          <p:nvPr>
            <p:ph idx="9" type="ctrTitle"/>
          </p:nvPr>
        </p:nvSpPr>
        <p:spPr>
          <a:xfrm>
            <a:off x="0" y="0"/>
            <a:ext cx="23367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Task</a:t>
            </a:r>
            <a:endParaRPr/>
          </a:p>
        </p:txBody>
      </p:sp>
      <p:sp>
        <p:nvSpPr>
          <p:cNvPr id="164" name="Google Shape;164;p33"/>
          <p:cNvSpPr txBox="1"/>
          <p:nvPr/>
        </p:nvSpPr>
        <p:spPr>
          <a:xfrm>
            <a:off x="148650" y="4518500"/>
            <a:ext cx="373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Be sure to share your Canva or upload your Google Slide to the assignment</a:t>
            </a:r>
            <a:endParaRPr b="1">
              <a:solidFill>
                <a:srgbClr val="FFFFFF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65" name="Google Shape;165;p33"/>
          <p:cNvSpPr txBox="1"/>
          <p:nvPr/>
        </p:nvSpPr>
        <p:spPr>
          <a:xfrm>
            <a:off x="108475" y="1383650"/>
            <a:ext cx="2228100" cy="29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ind Vadodara Light"/>
                <a:ea typeface="Hind Vadodara Light"/>
                <a:cs typeface="Hind Vadodara Light"/>
                <a:sym typeface="Hind Vadodara Light"/>
              </a:rPr>
              <a:t>Name your project:</a:t>
            </a:r>
            <a:endParaRPr sz="15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ind Vadodara Light"/>
                <a:ea typeface="Hind Vadodara Light"/>
                <a:cs typeface="Hind Vadodara Light"/>
                <a:sym typeface="Hind Vadodara Light"/>
              </a:rPr>
              <a:t>YourName Jackson poster</a:t>
            </a:r>
            <a:endParaRPr sz="15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ind Vadodara Light"/>
                <a:ea typeface="Hind Vadodara Light"/>
                <a:cs typeface="Hind Vadodara Light"/>
                <a:sym typeface="Hind Vadodara Light"/>
              </a:rPr>
              <a:t>Make sure you share your Canva or upload your Google Slide project to Google Classroom</a:t>
            </a:r>
            <a:endParaRPr sz="1500"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ind Vadodara Light"/>
                <a:ea typeface="Hind Vadodara Light"/>
                <a:cs typeface="Hind Vadodara Light"/>
                <a:sym typeface="Hind Vadodara Light"/>
              </a:rPr>
              <a:t>You can add a link from Canva if you know how to do this correctly</a:t>
            </a:r>
            <a:endParaRPr sz="15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ctrTitle"/>
          </p:nvPr>
        </p:nvSpPr>
        <p:spPr>
          <a:xfrm>
            <a:off x="872250" y="319650"/>
            <a:ext cx="7245000" cy="7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Jackson Formative Task rubric</a:t>
            </a:r>
            <a:endParaRPr/>
          </a:p>
        </p:txBody>
      </p:sp>
      <p:graphicFrame>
        <p:nvGraphicFramePr>
          <p:cNvPr id="171" name="Google Shape;171;p34"/>
          <p:cNvGraphicFramePr/>
          <p:nvPr/>
        </p:nvGraphicFramePr>
        <p:xfrm>
          <a:off x="613450" y="110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{18877A47-9ED7-48A3-8AD8-CB878E253C58}</a:tableStyleId>
              </a:tblPr>
              <a:tblGrid>
                <a:gridCol w="2583725"/>
                <a:gridCol w="5462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Claim - 2 points total</a:t>
                      </a:r>
                      <a:endParaRPr sz="1500">
                        <a:latin typeface="Hind Vadodara"/>
                        <a:ea typeface="Hind Vadodara"/>
                        <a:cs typeface="Hind Vadodara"/>
                        <a:sym typeface="Hind Vadoda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Claim is a complete sentence that states whether Andrew Jackson is a hero or a villain and gives one to three big ideas to support the stance. </a:t>
                      </a:r>
                      <a:endParaRPr sz="1500">
                        <a:latin typeface="Hind Vadodara"/>
                        <a:ea typeface="Hind Vadodara"/>
                        <a:cs typeface="Hind Vadodara"/>
                        <a:sym typeface="Hind Vadodar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Evidence - 5 points total</a:t>
                      </a:r>
                      <a:endParaRPr sz="1500">
                        <a:latin typeface="Hind Vadodara"/>
                        <a:ea typeface="Hind Vadodara"/>
                        <a:cs typeface="Hind Vadodara"/>
                        <a:sym typeface="Hind Vadoda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5 different pieces of evidence from the sources. </a:t>
                      </a: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Paraphrased</a:t>
                      </a: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 information or direct quotes.</a:t>
                      </a:r>
                      <a:endParaRPr sz="1500">
                        <a:latin typeface="Hind Vadodara"/>
                        <a:ea typeface="Hind Vadodara"/>
                        <a:cs typeface="Hind Vadodara"/>
                        <a:sym typeface="Hind Vadoda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Evidence completely supports your claim- does not support the other side.</a:t>
                      </a:r>
                      <a:endParaRPr sz="1500">
                        <a:latin typeface="Hind Vadodara"/>
                        <a:ea typeface="Hind Vadodara"/>
                        <a:cs typeface="Hind Vadodara"/>
                        <a:sym typeface="Hind Vadodar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Images to support evidence - 3 points total</a:t>
                      </a:r>
                      <a:endParaRPr sz="1500">
                        <a:latin typeface="Hind Vadodara"/>
                        <a:ea typeface="Hind Vadodara"/>
                        <a:cs typeface="Hind Vadodara"/>
                        <a:sym typeface="Hind Vadoda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3 different images</a:t>
                      </a:r>
                      <a:endParaRPr sz="1500">
                        <a:latin typeface="Hind Vadodara"/>
                        <a:ea typeface="Hind Vadodara"/>
                        <a:cs typeface="Hind Vadodara"/>
                        <a:sym typeface="Hind Vadoda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Images all clearly connect to Jackson or his policies</a:t>
                      </a:r>
                      <a:endParaRPr sz="1500">
                        <a:latin typeface="Hind Vadodara"/>
                        <a:ea typeface="Hind Vadodara"/>
                        <a:cs typeface="Hind Vadodara"/>
                        <a:sym typeface="Hind Vadoda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Hind Vadodara"/>
                          <a:ea typeface="Hind Vadodara"/>
                          <a:cs typeface="Hind Vadodara"/>
                          <a:sym typeface="Hind Vadodara"/>
                        </a:rPr>
                        <a:t>Images clearly show your stance of hero or villain </a:t>
                      </a:r>
                      <a:endParaRPr sz="1500">
                        <a:latin typeface="Hind Vadodara"/>
                        <a:ea typeface="Hind Vadodara"/>
                        <a:cs typeface="Hind Vadodara"/>
                        <a:sym typeface="Hind Vadodar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volution - History Lesson">
  <a:themeElements>
    <a:clrScheme name="Simple Light">
      <a:dk1>
        <a:srgbClr val="5C1D14"/>
      </a:dk1>
      <a:lt1>
        <a:srgbClr val="FFFFFF"/>
      </a:lt1>
      <a:dk2>
        <a:srgbClr val="595959"/>
      </a:dk2>
      <a:lt2>
        <a:srgbClr val="EEEEEE"/>
      </a:lt2>
      <a:accent1>
        <a:srgbClr val="C9403B"/>
      </a:accent1>
      <a:accent2>
        <a:srgbClr val="5C1D14"/>
      </a:accent2>
      <a:accent3>
        <a:srgbClr val="FCECB4"/>
      </a:accent3>
      <a:accent4>
        <a:srgbClr val="B32A25"/>
      </a:accent4>
      <a:accent5>
        <a:srgbClr val="350C07"/>
      </a:accent5>
      <a:accent6>
        <a:srgbClr val="C5B680"/>
      </a:accent6>
      <a:hlink>
        <a:srgbClr val="C940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